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</p:sldIdLst>
  <p:sldSz cy="5143500" cx="9144000"/>
  <p:notesSz cx="6858000" cy="9144000"/>
  <p:embeddedFontLst>
    <p:embeddedFont>
      <p:font typeface="Nunito"/>
      <p:regular r:id="rId70"/>
      <p:bold r:id="rId71"/>
      <p:italic r:id="rId72"/>
      <p:boldItalic r:id="rId73"/>
    </p:embeddedFont>
    <p:embeddedFont>
      <p:font typeface="Maven Pro"/>
      <p:regular r:id="rId74"/>
      <p:bold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76" roundtripDataSignature="AMtx7mgD8ydF3xf2ZBnGuRwinj08jK87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FEE1AF1-09DB-43F9-A0A0-137F8F866B29}">
  <a:tblStyle styleId="{9FEE1AF1-09DB-43F9-A0A0-137F8F866B2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Nunito-boldItalic.fntdata"/><Relationship Id="rId72" Type="http://schemas.openxmlformats.org/officeDocument/2006/relationships/font" Target="fonts/Nunito-italic.fntdata"/><Relationship Id="rId31" Type="http://schemas.openxmlformats.org/officeDocument/2006/relationships/slide" Target="slides/slide25.xml"/><Relationship Id="rId75" Type="http://schemas.openxmlformats.org/officeDocument/2006/relationships/font" Target="fonts/MavenPro-bold.fntdata"/><Relationship Id="rId30" Type="http://schemas.openxmlformats.org/officeDocument/2006/relationships/slide" Target="slides/slide24.xml"/><Relationship Id="rId74" Type="http://schemas.openxmlformats.org/officeDocument/2006/relationships/font" Target="fonts/MavenPro-regular.fntdata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76" Type="http://customschemas.google.com/relationships/presentationmetadata" Target="meta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Nunito-bold.fntdata"/><Relationship Id="rId70" Type="http://schemas.openxmlformats.org/officeDocument/2006/relationships/font" Target="fonts/Nunito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1850e2f4b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11850e2f4b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17b1f768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g117b1f768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17b1f7684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g117b1f7684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1850e2f4b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g11850e2f4b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18cbe6281f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g118cbe6281f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20953d1be0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g120953d1be0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17b1f76841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117b1f76841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17b1f76841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g117b1f76841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20953d1be0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g120953d1be0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20953d1be0_1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g120953d1be0_1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17b1f76841_6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g117b1f76841_6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17b1f76841_6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g117b1f76841_6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17b1f76841_6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117b1f76841_6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17b1f76841_5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g117b1f76841_5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17b1f76841_5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g117b1f76841_5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17b1f76841_5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g117b1f76841_5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1e184438c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g11e184438c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17b1f76841_6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g117b1f76841_6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17b1f76841_6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g117b1f76841_6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17b1f76841_6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g117b1f76841_6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17b1f76841_6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g117b1f76841_6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17b1f76841_6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g117b1f76841_6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17b1f76841_6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g117b1f76841_6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d1ffcc5d02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gd1ffcc5d02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1db691cac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g11db691cac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20953d1be0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g120953d1be0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20953d1be0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" name="Google Shape;519;g120953d1be0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20953d1be0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g120953d1be0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20953d1be0_1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g120953d1be0_1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1e184438c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1e184438c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20953d1be0_1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20953d1be0_1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18cbe628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" name="Google Shape;549;g118cbe628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1dee880da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g11dee880da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1dee880da3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g11dee880da3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1d9148ce8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8" name="Google Shape;568;g11d9148ce8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1d9148ce8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4" name="Google Shape;574;g11d9148ce8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1d9148ce8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g11d9148ce8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1d9148ce8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6" name="Google Shape;586;g11d9148ce8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1d9148ce8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g11d9148ce8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1d9148ce8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8" name="Google Shape;598;g11d9148ce8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68f655dbe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1168f655db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1dee880da3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4" name="Google Shape;604;g11dee880da3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1df730ec87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" name="Google Shape;610;g11df730ec87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1df730ec87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6" name="Google Shape;616;g11df730ec87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20953d1be0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2" name="Google Shape;622;g120953d1be0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20953d1be0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g120953d1be0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1dee880da3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4" name="Google Shape;634;g11dee880da3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1dee880da3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2" name="Google Shape;642;g11dee880da3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1dee880da3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8" name="Google Shape;648;g11dee880da3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20953d1be0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5" name="Google Shape;655;g120953d1be0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20953d1be0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2" name="Google Shape;662;g120953d1be0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1f62b834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1f62b834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2092c5aaa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2092c5aaa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2092c5aaa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2092c5aaa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9" name="Google Shape;68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5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15"/>
            <p:cNvGrpSpPr/>
            <p:nvPr/>
          </p:nvGrpSpPr>
          <p:grpSpPr>
            <a:xfrm>
              <a:off x="7343003" y="4453711"/>
              <a:ext cx="316800" cy="688512"/>
              <a:chOff x="7343003" y="4453711"/>
              <a:chExt cx="316800" cy="688512"/>
            </a:xfrm>
          </p:grpSpPr>
          <p:sp>
            <p:nvSpPr>
              <p:cNvPr id="12" name="Google Shape;12;p15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3;p15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" name="Google Shape;14;p15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15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15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15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" name="Google Shape;18;p15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15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15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15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15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" name="Google Shape;23;p15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15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15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15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15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15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" name="Google Shape;29;p15"/>
          <p:cNvGrpSpPr/>
          <p:nvPr/>
        </p:nvGrpSpPr>
        <p:grpSpPr>
          <a:xfrm>
            <a:off x="5043503" y="0"/>
            <a:ext cx="3814072" cy="3839101"/>
            <a:chOff x="5043503" y="0"/>
            <a:chExt cx="3814072" cy="3839101"/>
          </a:xfrm>
        </p:grpSpPr>
        <p:sp>
          <p:nvSpPr>
            <p:cNvPr id="30" name="Google Shape;30;p15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15"/>
            <p:cNvSpPr/>
            <p:nvPr/>
          </p:nvSpPr>
          <p:spPr>
            <a:xfrm rot="-9830444">
              <a:off x="6469759" y="3480727"/>
              <a:ext cx="320148" cy="320148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" name="Google Shape;32;p15"/>
            <p:cNvGrpSpPr/>
            <p:nvPr/>
          </p:nvGrpSpPr>
          <p:grpSpPr>
            <a:xfrm>
              <a:off x="7647815" y="2704283"/>
              <a:ext cx="635220" cy="635219"/>
              <a:chOff x="6725724" y="2701260"/>
              <a:chExt cx="1208101" cy="1208100"/>
            </a:xfrm>
          </p:grpSpPr>
          <p:sp>
            <p:nvSpPr>
              <p:cNvPr id="33" name="Google Shape;33;p15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15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15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" name="Google Shape;36;p15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" name="Google Shape;37;p15"/>
            <p:cNvGrpSpPr/>
            <p:nvPr/>
          </p:nvGrpSpPr>
          <p:grpSpPr>
            <a:xfrm>
              <a:off x="7952718" y="179238"/>
              <a:ext cx="873165" cy="873002"/>
              <a:chOff x="7754428" y="208725"/>
              <a:chExt cx="541800" cy="541800"/>
            </a:xfrm>
          </p:grpSpPr>
          <p:sp>
            <p:nvSpPr>
              <p:cNvPr id="38" name="Google Shape;38;p15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15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" name="Google Shape;40;p15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15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15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15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15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15"/>
            <p:cNvSpPr/>
            <p:nvPr/>
          </p:nvSpPr>
          <p:spPr>
            <a:xfrm rot="-9830444">
              <a:off x="6469759" y="3480726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15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5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24"/>
          <p:cNvGrpSpPr/>
          <p:nvPr/>
        </p:nvGrpSpPr>
        <p:grpSpPr>
          <a:xfrm>
            <a:off x="49" y="4099200"/>
            <a:ext cx="9144039" cy="1044300"/>
            <a:chOff x="49" y="4099200"/>
            <a:chExt cx="9144039" cy="1044300"/>
          </a:xfrm>
        </p:grpSpPr>
        <p:grpSp>
          <p:nvGrpSpPr>
            <p:cNvPr id="143" name="Google Shape;143;p24"/>
            <p:cNvGrpSpPr/>
            <p:nvPr/>
          </p:nvGrpSpPr>
          <p:grpSpPr>
            <a:xfrm>
              <a:off x="49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2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24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24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24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" name="Google Shape;148;p24"/>
            <p:cNvGrpSpPr/>
            <p:nvPr/>
          </p:nvGrpSpPr>
          <p:grpSpPr>
            <a:xfrm>
              <a:off x="371403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2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24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24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24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24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" name="Google Shape;154;p24"/>
            <p:cNvGrpSpPr/>
            <p:nvPr/>
          </p:nvGrpSpPr>
          <p:grpSpPr>
            <a:xfrm>
              <a:off x="742758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2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24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24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24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" name="Google Shape;159;p24"/>
            <p:cNvGrpSpPr/>
            <p:nvPr/>
          </p:nvGrpSpPr>
          <p:grpSpPr>
            <a:xfrm>
              <a:off x="1114112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2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24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24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" name="Google Shape;163;p24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24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24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24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24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24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" name="Google Shape;169;p24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24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24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24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24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" name="Google Shape;174;p24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24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24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24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" name="Google Shape;178;p24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24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24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24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24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24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4" name="Google Shape;184;p24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24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24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24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24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9" name="Google Shape;189;p24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24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24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24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24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4" name="Google Shape;194;p24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24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24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24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8" name="Google Shape;198;p24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24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24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24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24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3" name="Google Shape;203;p24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24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24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24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24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8" name="Google Shape;208;p24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24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24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24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24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24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4" name="Google Shape;214;p24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24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24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24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24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9" name="Google Shape;219;p24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24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24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24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3" name="Google Shape;223;p24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24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24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24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24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8" name="Google Shape;228;p24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24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24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24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24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24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4" name="Google Shape;234;p24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24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24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24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24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9" name="Google Shape;239;p24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24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24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24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3" name="Google Shape;243;p24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24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24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24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24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24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9" name="Google Shape;249;p24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24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24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24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24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4" name="Google Shape;254;p24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24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24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24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24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9" name="Google Shape;259;p24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24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24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24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3" name="Google Shape;263;p24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24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24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24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24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8" name="Google Shape;268;p24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24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2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1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51" name="Google Shape;51;p1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1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" name="Google Shape;53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1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1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17"/>
          <p:cNvGrpSpPr/>
          <p:nvPr/>
        </p:nvGrpSpPr>
        <p:grpSpPr>
          <a:xfrm>
            <a:off x="146769" y="3406"/>
            <a:ext cx="1233214" cy="1384535"/>
            <a:chOff x="146769" y="3406"/>
            <a:chExt cx="1233214" cy="1384535"/>
          </a:xfrm>
        </p:grpSpPr>
        <p:grpSp>
          <p:nvGrpSpPr>
            <p:cNvPr id="58" name="Google Shape;58;p17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9" name="Google Shape;59;p17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17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" name="Google Shape;61;p17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62" name="Google Shape;62;p17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17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17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" name="Google Shape;65;p17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66" name="Google Shape;66;p17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17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17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17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0" name="Google Shape;70;p17"/>
          <p:cNvGrpSpPr/>
          <p:nvPr/>
        </p:nvGrpSpPr>
        <p:grpSpPr>
          <a:xfrm>
            <a:off x="6775084" y="2904008"/>
            <a:ext cx="2186147" cy="2239500"/>
            <a:chOff x="6775084" y="2904008"/>
            <a:chExt cx="2186147" cy="2239500"/>
          </a:xfrm>
        </p:grpSpPr>
        <p:grpSp>
          <p:nvGrpSpPr>
            <p:cNvPr id="71" name="Google Shape;71;p17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72" name="Google Shape;72;p17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17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" name="Google Shape;74;p17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75" name="Google Shape;75;p17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17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17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" name="Google Shape;78;p17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9" name="Google Shape;79;p17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17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17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17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" name="Google Shape;83;p17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84" name="Google Shape;84;p17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17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17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17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17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9" name="Google Shape;89;p17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1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1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1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20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2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20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21"/>
          <p:cNvGrpSpPr/>
          <p:nvPr/>
        </p:nvGrpSpPr>
        <p:grpSpPr>
          <a:xfrm>
            <a:off x="6866714" y="1307"/>
            <a:ext cx="2267451" cy="2601689"/>
            <a:chOff x="6790514" y="1307"/>
            <a:chExt cx="2267451" cy="2601689"/>
          </a:xfrm>
        </p:grpSpPr>
        <p:grpSp>
          <p:nvGrpSpPr>
            <p:cNvPr id="114" name="Google Shape;114;p21"/>
            <p:cNvGrpSpPr/>
            <p:nvPr/>
          </p:nvGrpSpPr>
          <p:grpSpPr>
            <a:xfrm>
              <a:off x="7067607" y="1307"/>
              <a:ext cx="1990358" cy="1990303"/>
              <a:chOff x="7067607" y="1307"/>
              <a:chExt cx="1990358" cy="1990303"/>
            </a:xfrm>
          </p:grpSpPr>
          <p:sp>
            <p:nvSpPr>
              <p:cNvPr id="115" name="Google Shape;115;p21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21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21"/>
              <p:cNvSpPr/>
              <p:nvPr/>
            </p:nvSpPr>
            <p:spPr>
              <a:xfrm rot="-8649154">
                <a:off x="7349962" y="283757"/>
                <a:ext cx="1425647" cy="1425404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8" name="Google Shape;118;p21"/>
            <p:cNvGrpSpPr/>
            <p:nvPr/>
          </p:nvGrpSpPr>
          <p:grpSpPr>
            <a:xfrm>
              <a:off x="8207126" y="1807997"/>
              <a:ext cx="795000" cy="795000"/>
              <a:chOff x="8207126" y="1807997"/>
              <a:chExt cx="795000" cy="795000"/>
            </a:xfrm>
          </p:grpSpPr>
          <p:sp>
            <p:nvSpPr>
              <p:cNvPr id="119" name="Google Shape;119;p21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21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21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" name="Google Shape;122;p21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21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21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5" name="Google Shape;125;p21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22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2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" name="Google Shape;131;p22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22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2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23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2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2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lucid.app/lucidchart/a07317ac-2c9b-4923-9b97-89a242eaf052/edit?invitationId=inv_3e6aa80e-7cdf-44c3-a402-4ee53cd70186" TargetMode="External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lucid.app/lucidchart/a07317ac-2c9b-4923-9b97-89a242eaf052/edit?invitationId=inv_3e6aa80e-7cdf-44c3-a402-4ee53cd70186" TargetMode="External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canva.com/design/DAE5IEVzDQE/u1ceYi_xx74R1QJHzJz3Cw/view?utm_content=DAE5IEVzDQE&amp;utm_campaign=designshare&amp;utm_medium=link&amp;utm_source=sharebutton" TargetMode="External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://oferta.senasofiaplus.edu.co/sofia-oferta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"/>
          <p:cNvSpPr txBox="1"/>
          <p:nvPr>
            <p:ph type="ctrTitle"/>
          </p:nvPr>
        </p:nvSpPr>
        <p:spPr>
          <a:xfrm>
            <a:off x="658300" y="1240888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CARFOX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8" name="Google Shape;278;p5"/>
          <p:cNvSpPr txBox="1"/>
          <p:nvPr>
            <p:ph idx="1" type="subTitle"/>
          </p:nvPr>
        </p:nvSpPr>
        <p:spPr>
          <a:xfrm>
            <a:off x="658300" y="2665750"/>
            <a:ext cx="4255500" cy="12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Laura Valentina Mosquera Rodriguez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Ana Sofia Aldana Diaz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Mariana Leon Niño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Leonardo Gutierrez Martinez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Juan David Melo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9" name="Google Shape;27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9675" y="834850"/>
            <a:ext cx="1924200" cy="2101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1850e2f4bb_0_11"/>
          <p:cNvSpPr txBox="1"/>
          <p:nvPr>
            <p:ph type="title"/>
          </p:nvPr>
        </p:nvSpPr>
        <p:spPr>
          <a:xfrm>
            <a:off x="1239050" y="58712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Técnicas e instrumentos de recolección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Contextualización </a:t>
            </a:r>
            <a:r>
              <a:rPr lang="es"/>
              <a:t> </a:t>
            </a:r>
            <a:endParaRPr/>
          </a:p>
        </p:txBody>
      </p:sp>
      <p:sp>
        <p:nvSpPr>
          <p:cNvPr id="358" name="Google Shape;358;g11850e2f4bb_0_11"/>
          <p:cNvSpPr txBox="1"/>
          <p:nvPr>
            <p:ph idx="1" type="body"/>
          </p:nvPr>
        </p:nvSpPr>
        <p:spPr>
          <a:xfrm>
            <a:off x="1314225" y="2140525"/>
            <a:ext cx="4546200" cy="17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Un aspecto fundamental en el proceso de una investigación es la obtención de información partiendo de esta base depende la confiabilidad y validez del estudio, adquisición de información confiable y válida, requiere cuidado y dedicación, de esta recolección implantada dependerá el sistema que se quiere brindar.</a:t>
            </a:r>
            <a:r>
              <a:rPr lang="e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(Galvis, 2014)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9" name="Google Shape;359;g11850e2f4bb_0_11"/>
          <p:cNvSpPr txBox="1"/>
          <p:nvPr/>
        </p:nvSpPr>
        <p:spPr>
          <a:xfrm>
            <a:off x="6283750" y="1586425"/>
            <a:ext cx="713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Figura 8</a:t>
            </a:r>
            <a:endParaRPr b="1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Encuesta</a:t>
            </a:r>
            <a:endParaRPr b="0" i="1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0" name="Google Shape;360;g11850e2f4bb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1625" y="2383700"/>
            <a:ext cx="2211676" cy="14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11850e2f4bb_0_11"/>
          <p:cNvSpPr txBox="1"/>
          <p:nvPr/>
        </p:nvSpPr>
        <p:spPr>
          <a:xfrm>
            <a:off x="6172200" y="4113125"/>
            <a:ext cx="713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Nota.Instrumento encuesta.</a:t>
            </a:r>
            <a:r>
              <a:rPr b="0" i="0" lang="es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Moreno(2018).</a:t>
            </a:r>
            <a:endParaRPr b="0" i="1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7b1f76841_0_0"/>
          <p:cNvSpPr txBox="1"/>
          <p:nvPr>
            <p:ph type="title"/>
          </p:nvPr>
        </p:nvSpPr>
        <p:spPr>
          <a:xfrm>
            <a:off x="1239050" y="58712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Técnicas e instrumentos de recolección</a:t>
            </a:r>
            <a:r>
              <a:rPr lang="es"/>
              <a:t> </a:t>
            </a:r>
            <a:endParaRPr/>
          </a:p>
        </p:txBody>
      </p:sp>
      <p:sp>
        <p:nvSpPr>
          <p:cNvPr id="367" name="Google Shape;367;g117b1f76841_0_0"/>
          <p:cNvSpPr txBox="1"/>
          <p:nvPr>
            <p:ph idx="1" type="body"/>
          </p:nvPr>
        </p:nvSpPr>
        <p:spPr>
          <a:xfrm>
            <a:off x="1239050" y="1444725"/>
            <a:ext cx="4546200" cy="3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Definimos la técnica de entrevista, esta se basa en un diálogo cara a cara entre el entrevistador acerca de un tema previamente determinado.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Los roles a los cuales le realizamos este levantamiento de información son: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Administrador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El instrumento que utilizamos fue el cuestionario el cual nos permite obtener la información de una manera clara y concisa a través de una forma impresa que incluye una serie de preguntas.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368" name="Google Shape;368;g117b1f76841_0_0"/>
          <p:cNvSpPr txBox="1"/>
          <p:nvPr/>
        </p:nvSpPr>
        <p:spPr>
          <a:xfrm>
            <a:off x="6283750" y="1586425"/>
            <a:ext cx="713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Figura 9</a:t>
            </a:r>
            <a:endParaRPr b="1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Encuesta</a:t>
            </a:r>
            <a:endParaRPr b="0" i="1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9" name="Google Shape;369;g117b1f7684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1625" y="2383700"/>
            <a:ext cx="2211676" cy="14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117b1f76841_0_0"/>
          <p:cNvSpPr txBox="1"/>
          <p:nvPr/>
        </p:nvSpPr>
        <p:spPr>
          <a:xfrm>
            <a:off x="6172200" y="4113125"/>
            <a:ext cx="713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Nota.Instrumento encuesta.</a:t>
            </a:r>
            <a:r>
              <a:rPr b="0" i="0" lang="es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Moreno(2018).</a:t>
            </a:r>
            <a:endParaRPr b="0" i="1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17b1f76841_0_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Técnicas e instrumentos de recolección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300">
                <a:latin typeface="Times New Roman"/>
                <a:ea typeface="Times New Roman"/>
                <a:cs typeface="Times New Roman"/>
                <a:sym typeface="Times New Roman"/>
              </a:rPr>
              <a:t>Rol Administrador  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6" name="Google Shape;376;g117b1f76841_0_6"/>
          <p:cNvSpPr txBox="1"/>
          <p:nvPr>
            <p:ph idx="1" type="body"/>
          </p:nvPr>
        </p:nvSpPr>
        <p:spPr>
          <a:xfrm>
            <a:off x="1093075" y="1866125"/>
            <a:ext cx="64920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AutoNum type="arabicPeriod"/>
            </a:pPr>
            <a:r>
              <a:rPr lang="e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¿Qué ingresos tiene la empresa?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AutoNum type="arabicPeriod"/>
            </a:pPr>
            <a:r>
              <a:rPr lang="e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¿Cuantos carros reciben semanalmente?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AutoNum type="arabicPeriod"/>
            </a:pPr>
            <a:r>
              <a:rPr lang="e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¿La empresa maneja algún sistema de control en los productos que se ingresan?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AutoNum type="arabicPeriod"/>
            </a:pPr>
            <a:r>
              <a:rPr lang="e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¿Selecciona los productos encargados?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AutoNum type="arabicPeriod"/>
            </a:pPr>
            <a:r>
              <a:rPr lang="e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¿Cuántos proveedores tiene para la compra de repuestos?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1850e2f4bb_0_6"/>
          <p:cNvSpPr txBox="1"/>
          <p:nvPr>
            <p:ph type="title"/>
          </p:nvPr>
        </p:nvSpPr>
        <p:spPr>
          <a:xfrm>
            <a:off x="1303800" y="32590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400">
                <a:solidFill>
                  <a:srgbClr val="3C40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BPMN situación actual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2" name="Google Shape;382;g11850e2f4bb_0_6"/>
          <p:cNvSpPr txBox="1"/>
          <p:nvPr/>
        </p:nvSpPr>
        <p:spPr>
          <a:xfrm>
            <a:off x="1784750" y="4238725"/>
            <a:ext cx="7138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Link:</a:t>
            </a:r>
            <a:r>
              <a:rPr i="1" lang="es" sz="1400" u="sng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https://lucid.app/lucidchart/a07317ac-2c9b-4923-9b97-89a242eaf052/edit?invitationId=inv_3e6aa80e-7cdf-44c3-a402-4ee53cd70186</a:t>
            </a:r>
            <a:r>
              <a:rPr i="1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hoja 3</a:t>
            </a:r>
            <a:endParaRPr i="1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83" name="Google Shape;383;g11850e2f4bb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3800" y="825800"/>
            <a:ext cx="7030500" cy="341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18cbe6281f_5_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lang="es" sz="2400">
                <a:solidFill>
                  <a:srgbClr val="3C40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BPMN propuesta del sistema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9" name="Google Shape;389;g118cbe6281f_5_1"/>
          <p:cNvSpPr txBox="1"/>
          <p:nvPr/>
        </p:nvSpPr>
        <p:spPr>
          <a:xfrm>
            <a:off x="736200" y="3931725"/>
            <a:ext cx="7138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Link:</a:t>
            </a:r>
            <a:r>
              <a:rPr i="1" lang="es" sz="1400" u="sng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https://lucid.app/lucidchart/a07317ac-2c9b-4923-9b97-89a242eaf052/edit?invitationId=inv_3e6aa80e-7cdf-44c3-a402-4ee53cd70186</a:t>
            </a:r>
            <a:r>
              <a:rPr i="1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hoja 4</a:t>
            </a:r>
            <a:endParaRPr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90" name="Google Shape;390;g118cbe6281f_5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1275" y="1371076"/>
            <a:ext cx="5948651" cy="240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20953d1be0_2_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400">
                <a:solidFill>
                  <a:srgbClr val="3C40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Contextualización</a:t>
            </a:r>
            <a:r>
              <a:rPr lang="es" sz="2400">
                <a:solidFill>
                  <a:srgbClr val="3C40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Requisitos de software</a:t>
            </a:r>
            <a:r>
              <a:rPr lang="es" sz="2400">
                <a:solidFill>
                  <a:srgbClr val="3C40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6" name="Google Shape;396;g120953d1be0_2_20"/>
          <p:cNvSpPr txBox="1"/>
          <p:nvPr/>
        </p:nvSpPr>
        <p:spPr>
          <a:xfrm>
            <a:off x="1303800" y="1652000"/>
            <a:ext cx="6748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26695" rtl="0" algn="just">
              <a:spcBef>
                <a:spcPts val="140"/>
              </a:spcBef>
              <a:spcAft>
                <a:spcPts val="140"/>
              </a:spcAft>
              <a:buNone/>
            </a:pP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continuación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 se evidenciara la especificación de Requisitos Software (ERS) para el Sistema de información para la gestión de inventario con el fin de obtener una mejor organización entre el administrador y el  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mecánico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17b1f76841_6_5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02" name="Google Shape;402;g117b1f76841_6_5"/>
          <p:cNvGraphicFramePr/>
          <p:nvPr/>
        </p:nvGraphicFramePr>
        <p:xfrm>
          <a:off x="1117675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{9FEE1AF1-09DB-43F9-A0A0-137F8F866B29}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Registro 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Administrador y el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mecánico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deberán ingresar su id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nombre,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teléfono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correo, contraseña y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verificación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para ingresar al sistema de información.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que el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mecánico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haga un registro con aprobación del administrador 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17b1f76841_5_0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08" name="Google Shape;408;g117b1f76841_5_0"/>
          <p:cNvGraphicFramePr/>
          <p:nvPr/>
        </p:nvGraphicFramePr>
        <p:xfrm>
          <a:off x="1117675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{9FEE1AF1-09DB-43F9-A0A0-137F8F866B29}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Iniciar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sesión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identificar la cuenta del administrador y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mecánico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administrador y el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mecánico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deberá ingresar su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usuario 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y password para ingresar al sistema de información.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20953d1be0_2_27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14" name="Google Shape;414;g120953d1be0_2_27"/>
          <p:cNvGraphicFramePr/>
          <p:nvPr/>
        </p:nvGraphicFramePr>
        <p:xfrm>
          <a:off x="1117675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{9FEE1AF1-09DB-43F9-A0A0-137F8F866B29}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Verificación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de datos 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identificar la cuenta del administrador y el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mecánico para generar una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verificación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7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administrador y el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mecánico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deberán ingresar su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usuario 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 password para ingresar al sistema de información. El cual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permitirá verificar por medio de las bases de datos los datos de los usuarios, para permitir o negar el acceso al sistema.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20953d1be0_13_10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20" name="Google Shape;420;g120953d1be0_13_10"/>
          <p:cNvGraphicFramePr/>
          <p:nvPr/>
        </p:nvGraphicFramePr>
        <p:xfrm>
          <a:off x="1117675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{9FEE1AF1-09DB-43F9-A0A0-137F8F866B29}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Recuperación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de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contraseña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permitirá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que el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usuario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pueda recuperar su contraseña.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7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 caso de que la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verificación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sea negativa con respecto a la contraseña, el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usuario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podrá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hacer una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recuperación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por medio de un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código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enviado al correo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electrónico, para poder acceder a su cuenta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6"/>
          <p:cNvSpPr txBox="1"/>
          <p:nvPr>
            <p:ph type="title"/>
          </p:nvPr>
        </p:nvSpPr>
        <p:spPr>
          <a:xfrm>
            <a:off x="3290850" y="28750"/>
            <a:ext cx="25623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Logo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5" name="Google Shape;285;p6"/>
          <p:cNvSpPr txBox="1"/>
          <p:nvPr/>
        </p:nvSpPr>
        <p:spPr>
          <a:xfrm>
            <a:off x="1132375" y="777675"/>
            <a:ext cx="157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Figura 1</a:t>
            </a:r>
            <a:endParaRPr b="1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Logo de CARFOX</a:t>
            </a:r>
            <a:endParaRPr b="0" i="1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6" name="Google Shape;286;p6"/>
          <p:cNvSpPr txBox="1"/>
          <p:nvPr/>
        </p:nvSpPr>
        <p:spPr>
          <a:xfrm>
            <a:off x="6465900" y="3476050"/>
            <a:ext cx="2251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Nota.representación logo de la empresa.Mosquera laura.2022.</a:t>
            </a:r>
            <a:endParaRPr b="0" i="0" sz="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sng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https://www.canva.com/design/DAE5IEVzDQE/u1ceYi_xx74R1QJHzJz3Cw/view?utm_content=DAE5IEVzDQE&amp;utm_campaign=designshare&amp;utm_medium=link&amp;utm_source=sharebutton</a:t>
            </a:r>
            <a:endParaRPr b="0" i="0" sz="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7" name="Google Shape;28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23350" y="627575"/>
            <a:ext cx="3297300" cy="3302400"/>
          </a:xfrm>
          <a:prstGeom prst="ellipse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17b1f76841_6_15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26" name="Google Shape;426;g117b1f76841_6_15"/>
          <p:cNvGraphicFramePr/>
          <p:nvPr/>
        </p:nvGraphicFramePr>
        <p:xfrm>
          <a:off x="1117675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{9FEE1AF1-09DB-43F9-A0A0-137F8F866B29}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Actualización de datos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administrador podrá actualizar los datos de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 inventario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incluyendo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usuarios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que el administrador pueda actualizar los datos de un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mecánico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siempre y cuando esté logueado y registrado con su debido consentimiento,incluyendo con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actualización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de herramientas y repuestos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17b1f76841_6_20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32" name="Google Shape;432;g117b1f76841_6_20"/>
          <p:cNvGraphicFramePr/>
          <p:nvPr/>
        </p:nvGraphicFramePr>
        <p:xfrm>
          <a:off x="1117675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{9FEE1AF1-09DB-43F9-A0A0-137F8F866B29}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Inhabilitación de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datos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administrador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podrá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inhabilitar datod de la base de datos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que el administrador pueda inhabilitar el usuario del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mecánico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o los futuros empleados siempre y cuando esté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iniciar sesion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y registrado, en dicho caso de que el usuario se haya retirado de la empresa o haya regresado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por otro lado tambien podra unavilitar registros de herramientas y repuestos.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17b1f76841_6_10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38" name="Google Shape;438;g117b1f76841_6_10"/>
          <p:cNvGraphicFramePr/>
          <p:nvPr/>
        </p:nvGraphicFramePr>
        <p:xfrm>
          <a:off x="1117675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{9FEE1AF1-09DB-43F9-A0A0-137F8F866B29}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Registrar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Repuestos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Registro en el que el administrador ingresa los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repuestos.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que el Administrador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registre 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los repuestos a utilizar para que el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mecánico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pueda hacer un reporte de los repuestos que requiere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el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mecánico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podrá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visualizarlos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más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no registrar.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17b1f76841_5_63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44" name="Google Shape;444;g117b1f76841_5_63"/>
          <p:cNvGraphicFramePr/>
          <p:nvPr/>
        </p:nvGraphicFramePr>
        <p:xfrm>
          <a:off x="1117675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{9FEE1AF1-09DB-43F9-A0A0-137F8F866B29}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Registro de herramientas.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 administrador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registrará 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las herramientas en total.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 hará una tabla en la que se encuentren todas las herramientas en total por puesto de trabajo que se encuentra en el taller con el fin de evitar posibles pérdidas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el mecánico podrá visualizarlos más no registrar.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17b1f76841_5_53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50" name="Google Shape;450;g117b1f76841_5_53"/>
          <p:cNvGraphicFramePr/>
          <p:nvPr/>
        </p:nvGraphicFramePr>
        <p:xfrm>
          <a:off x="1117675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{9FEE1AF1-09DB-43F9-A0A0-137F8F866B29}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Check in 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Visualizar una lista de la entrada de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 vehículo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que el 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administrador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visualice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todas las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entradas del estado del vehículo 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hechas por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mecánico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en una tabla para consolidar el reporte al due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ño del vehículo, se apoyara en registros visuales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17b1f76841_5_58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56" name="Google Shape;456;g117b1f76841_5_58"/>
          <p:cNvGraphicFramePr/>
          <p:nvPr/>
        </p:nvGraphicFramePr>
        <p:xfrm>
          <a:off x="1117675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{9FEE1AF1-09DB-43F9-A0A0-137F8F866B29}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Check up 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Mediante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 registro de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salida del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vehículo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que se genere un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listado en el que se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evidencia el resultado final del proceso al que fue sometido el automóvil junto con los repuestos que se le fueron implementados, se apoyará con recursos visuales.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1e184438c4_0_16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62" name="Google Shape;462;g11e184438c4_0_16"/>
          <p:cNvGraphicFramePr/>
          <p:nvPr/>
        </p:nvGraphicFramePr>
        <p:xfrm>
          <a:off x="1117675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{9FEE1AF1-09DB-43F9-A0A0-137F8F866B29}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Cerrar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sesión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 usuario podrá cerrar su sesión en el sistema de información 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 el fin de seguir con la integridad de la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información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el usuario presente en el inicio de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sesión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podrá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cerrar su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sesión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17b1f76841_6_25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 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68" name="Google Shape;468;g117b1f76841_6_25"/>
          <p:cNvGraphicFramePr/>
          <p:nvPr/>
        </p:nvGraphicFramePr>
        <p:xfrm>
          <a:off x="1117675" y="161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{9FEE1AF1-09DB-43F9-A0A0-137F8F866B29}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RNF01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Diseño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87426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 página será atractiva visualmente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 implementará el uso de paletas de colores combinadas teniendo en cuenta la temática de la página.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17b1f76841_6_30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 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74" name="Google Shape;474;g117b1f76841_6_30"/>
          <p:cNvGraphicFramePr/>
          <p:nvPr/>
        </p:nvGraphicFramePr>
        <p:xfrm>
          <a:off x="1117675" y="161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{9FEE1AF1-09DB-43F9-A0A0-137F8F866B29}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RNF0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Desempeño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garantizará a los usuarios un desempeño en cuanto a los datos almacenados en el sistema ofreciéndole una confiabilidad a esta misma.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Garantizar el desempeño del sistema de información a los diferentes usuarios. La información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almacenada o registros realizados podrán ser consultados y actualizados permanente y simultáneamente, sin que se afecte el tiempo de respuesta.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17b1f76841_6_35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 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80" name="Google Shape;480;g117b1f76841_6_35"/>
          <p:cNvGraphicFramePr/>
          <p:nvPr/>
        </p:nvGraphicFramePr>
        <p:xfrm>
          <a:off x="1117675" y="161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{9FEE1AF1-09DB-43F9-A0A0-137F8F866B29}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RNF0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Tiempo de respuesta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contará con un tiempo mínimo de respuesta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contará con un tiempo de respuesta de mínimo dos segundos para que de esta forma sea más rápido y eficaz a la hora de ejecutar un proceso asignado.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8"/>
          <p:cNvSpPr txBox="1"/>
          <p:nvPr>
            <p:ph type="title"/>
          </p:nvPr>
        </p:nvSpPr>
        <p:spPr>
          <a:xfrm>
            <a:off x="1242800" y="44610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Planteamiento del Problema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3" name="Google Shape;293;p8"/>
          <p:cNvSpPr txBox="1"/>
          <p:nvPr>
            <p:ph idx="1" type="body"/>
          </p:nvPr>
        </p:nvSpPr>
        <p:spPr>
          <a:xfrm>
            <a:off x="915075" y="1321625"/>
            <a:ext cx="5048100" cy="3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La empresa SS Motors Company es una microempresa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, fue fundada en el año 2016 en el barrio santa isabel y es 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administrada por dos hermanos que manejan proyectos amplios de 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restauración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 automotriz 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por ejemplo, cambio de clutch, pintura del automóvil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, los repuestos que ellos manejan son adquiridos  a proveedores quienes los 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envían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 a domicilio el mismo dia que se solicitan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. Su jornada laboral es de lunes a viernes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4" name="Google Shape;294;p8"/>
          <p:cNvSpPr txBox="1"/>
          <p:nvPr/>
        </p:nvSpPr>
        <p:spPr>
          <a:xfrm>
            <a:off x="5963250" y="1321625"/>
            <a:ext cx="1105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Figura 2</a:t>
            </a:r>
            <a:endParaRPr b="1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Problema</a:t>
            </a:r>
            <a:endParaRPr b="0" i="1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5" name="Google Shape;295;p8"/>
          <p:cNvSpPr txBox="1"/>
          <p:nvPr/>
        </p:nvSpPr>
        <p:spPr>
          <a:xfrm>
            <a:off x="6218200" y="3677775"/>
            <a:ext cx="248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Nota.podemos observar el la visualización o símbolo de problema.Caputo( 2017).</a:t>
            </a:r>
            <a:endParaRPr b="0" i="0" sz="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6" name="Google Shape;29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33775" y="1928350"/>
            <a:ext cx="2245126" cy="161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17b1f76841_6_40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 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86" name="Google Shape;486;g117b1f76841_6_40"/>
          <p:cNvGraphicFramePr/>
          <p:nvPr/>
        </p:nvGraphicFramePr>
        <p:xfrm>
          <a:off x="1117675" y="161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{9FEE1AF1-09DB-43F9-A0A0-137F8F866B29}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RNF0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Seguridad de la información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garantizará a los usuarios una seguridad en cuanto a la información que se le proporciona al sistema. 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Garantizar la seguridad del sistema con respecto a la información y datos que se suministran tales sean documentos, archivos y contraseñas.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17b1f76841_6_45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 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92" name="Google Shape;492;g117b1f76841_6_45"/>
          <p:cNvGraphicFramePr/>
          <p:nvPr/>
        </p:nvGraphicFramePr>
        <p:xfrm>
          <a:off x="1117675" y="161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{9FEE1AF1-09DB-43F9-A0A0-137F8F866B29}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RNF0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Mantenimiento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 le realizará un mantenimiento constante al sistema.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tendrá un mantenimiento constante con el fin de garantizar su eficacia y velocidad.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17b1f76841_6_50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 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98" name="Google Shape;498;g117b1f76841_6_50"/>
          <p:cNvGraphicFramePr/>
          <p:nvPr/>
        </p:nvGraphicFramePr>
        <p:xfrm>
          <a:off x="1117675" y="161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{9FEE1AF1-09DB-43F9-A0A0-137F8F866B29}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RNF0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Accesibilidad.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 podrá acceder desde cualquier dispositivo.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 podrá acceder desde cualquier dispositivo siempre y cuando se tenga una cuenta autorizada.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d1ffcc5d02_4_10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 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04" name="Google Shape;504;gd1ffcc5d02_4_10"/>
          <p:cNvGraphicFramePr/>
          <p:nvPr/>
        </p:nvGraphicFramePr>
        <p:xfrm>
          <a:off x="1117675" y="161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{9FEE1AF1-09DB-43F9-A0A0-137F8F866B29}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RNF0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Tutorial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 ofrecerá un tutorial muy dinámico.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 el fin de promover conocimiento importante acerca del sistema de información se elaborará un tutorial (vídeo) para material de apoyo como un manual del consumidor.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1db691cac3_0_1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 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10" name="Google Shape;510;g11db691cac3_0_1"/>
          <p:cNvGraphicFramePr/>
          <p:nvPr/>
        </p:nvGraphicFramePr>
        <p:xfrm>
          <a:off x="1117675" y="161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{9FEE1AF1-09DB-43F9-A0A0-137F8F866B29}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RNF0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Registro fotográfico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tendrá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en cuenta recursos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fotográficos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para los check in y check up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 el fin de evitar inconvenientes se tratara una lista de chequeo del auto del cliente a la entrada.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20953d1be0_2_15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 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16" name="Google Shape;516;g120953d1be0_2_15"/>
          <p:cNvGraphicFramePr/>
          <p:nvPr/>
        </p:nvGraphicFramePr>
        <p:xfrm>
          <a:off x="1117675" y="161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{9FEE1AF1-09DB-43F9-A0A0-137F8F866B29}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RNF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09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Disponibilidad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funcionara 25/7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página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debe estar disponible.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20953d1be0_2_32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 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22" name="Google Shape;522;g120953d1be0_2_32"/>
          <p:cNvGraphicFramePr/>
          <p:nvPr/>
        </p:nvGraphicFramePr>
        <p:xfrm>
          <a:off x="1117675" y="161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{9FEE1AF1-09DB-43F9-A0A0-137F8F866B29}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RNF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Confidencialidad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Seguridad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recíproca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entre dos o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más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individuos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Pretende garantizar el acceso solo a personas auto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20953d1be0_2_41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 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28" name="Google Shape;528;g120953d1be0_2_41"/>
          <p:cNvGraphicFramePr/>
          <p:nvPr/>
        </p:nvGraphicFramePr>
        <p:xfrm>
          <a:off x="1117675" y="161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{9FEE1AF1-09DB-43F9-A0A0-137F8F866B29}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RNF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Integridad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Pretende garantizar el acceso solo a personas auto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20953d1be0_13_17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 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34" name="Google Shape;534;g120953d1be0_13_17"/>
          <p:cNvGraphicFramePr/>
          <p:nvPr/>
        </p:nvGraphicFramePr>
        <p:xfrm>
          <a:off x="1117675" y="161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{9FEE1AF1-09DB-43F9-A0A0-137F8F866B29}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RNF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Adaptabilidad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habrá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limitaciones con respecto a el manejo de navegadores.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podrá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ser manejado por cualquier tipo de navegadores, ya sea: opera, firefox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mozilla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brave, microsoft edge, google chrome.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1e184438c4_0_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Matriz </a:t>
            </a: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Stakeholders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40" name="Google Shape;540;g11e184438c4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75" y="1429650"/>
            <a:ext cx="7768127" cy="324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Planteamiento del Problema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2" name="Google Shape;302;p7"/>
          <p:cNvSpPr txBox="1"/>
          <p:nvPr>
            <p:ph idx="1" type="body"/>
          </p:nvPr>
        </p:nvSpPr>
        <p:spPr>
          <a:xfrm>
            <a:off x="614750" y="1545800"/>
            <a:ext cx="4329600" cy="29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or  falta de un inventario  se han generado 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pérdidas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 materiales y monetarias a la empresa debido a que no se documenta en qué estado llega el automóvil ni el estado en el que sale, tampoco  se tiene un 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registro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 del ingreso de h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erramientas</a:t>
            </a: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 y repuestos.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3" name="Google Shape;303;p7"/>
          <p:cNvSpPr txBox="1"/>
          <p:nvPr/>
        </p:nvSpPr>
        <p:spPr>
          <a:xfrm>
            <a:off x="5438525" y="1151150"/>
            <a:ext cx="159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Figura 2</a:t>
            </a:r>
            <a:endParaRPr b="1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Problema</a:t>
            </a:r>
            <a:endParaRPr b="0" i="1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4" name="Google Shape;304;p7"/>
          <p:cNvSpPr txBox="1"/>
          <p:nvPr/>
        </p:nvSpPr>
        <p:spPr>
          <a:xfrm>
            <a:off x="5438525" y="4339900"/>
            <a:ext cx="2483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Nota.podemos observar el la visualización o símbolo de problema.Caputo( 2017).</a:t>
            </a:r>
            <a:endParaRPr b="0" i="0" sz="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5" name="Google Shape;30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7375" y="1705250"/>
            <a:ext cx="3062350" cy="248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20953d1be0_16_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Matriz Stakeholders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46" name="Google Shape;546;g120953d1be0_16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500" y="1364000"/>
            <a:ext cx="5652075" cy="351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18cbe6281f_0_0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Diagrama UML - Casos de Uso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2" name="Google Shape;552;g118cbe6281f_0_0"/>
          <p:cNvSpPr txBox="1"/>
          <p:nvPr/>
        </p:nvSpPr>
        <p:spPr>
          <a:xfrm>
            <a:off x="1596150" y="4625175"/>
            <a:ext cx="585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Herramienta que se </a:t>
            </a: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utilizó</a:t>
            </a: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 Star UML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53" name="Google Shape;553;g118cbe6281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2525" y="907675"/>
            <a:ext cx="5113000" cy="35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1dee880da3_1_0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59" name="Google Shape;559;g11dee880da3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6175" y="916600"/>
            <a:ext cx="5035561" cy="363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1dee880da3_1_27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65" name="Google Shape;565;g11dee880da3_1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138" y="987725"/>
            <a:ext cx="5190416" cy="36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1d9148ce87_0_2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71" name="Google Shape;571;g11d9148ce87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7325" y="1048800"/>
            <a:ext cx="5307856" cy="36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1d9148ce87_0_9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77" name="Google Shape;577;g11d9148ce87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9125" y="987725"/>
            <a:ext cx="5344170" cy="36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1d9148ce87_0_15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83" name="Google Shape;583;g11d9148ce87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825" y="1058900"/>
            <a:ext cx="5410288" cy="36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1d9148ce87_0_21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89" name="Google Shape;589;g11d9148ce87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825" y="1160550"/>
            <a:ext cx="5163740" cy="36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1d9148ce87_0_27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95" name="Google Shape;595;g11d9148ce87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1875" y="1048725"/>
            <a:ext cx="5407148" cy="363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1d9148ce87_0_33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01" name="Google Shape;601;g11d9148ce87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325" y="1130050"/>
            <a:ext cx="5398062" cy="36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168f655dbe_4_0"/>
          <p:cNvSpPr txBox="1"/>
          <p:nvPr>
            <p:ph type="title"/>
          </p:nvPr>
        </p:nvSpPr>
        <p:spPr>
          <a:xfrm>
            <a:off x="1484375" y="526900"/>
            <a:ext cx="3913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Pregunta problema: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1" name="Google Shape;311;g1168f655dbe_4_0"/>
          <p:cNvSpPr txBox="1"/>
          <p:nvPr>
            <p:ph idx="1" type="body"/>
          </p:nvPr>
        </p:nvSpPr>
        <p:spPr>
          <a:xfrm>
            <a:off x="1838900" y="2060100"/>
            <a:ext cx="49803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" sz="1600">
                <a:latin typeface="Times New Roman"/>
                <a:ea typeface="Times New Roman"/>
                <a:cs typeface="Times New Roman"/>
                <a:sym typeface="Times New Roman"/>
              </a:rPr>
              <a:t>¿De </a:t>
            </a:r>
            <a:r>
              <a:rPr lang="es" sz="1600">
                <a:latin typeface="Times New Roman"/>
                <a:ea typeface="Times New Roman"/>
                <a:cs typeface="Times New Roman"/>
                <a:sym typeface="Times New Roman"/>
              </a:rPr>
              <a:t>qué</a:t>
            </a:r>
            <a:r>
              <a:rPr lang="es" sz="1600">
                <a:latin typeface="Times New Roman"/>
                <a:ea typeface="Times New Roman"/>
                <a:cs typeface="Times New Roman"/>
                <a:sym typeface="Times New Roman"/>
              </a:rPr>
              <a:t> manera se puede retomar el proceso de ingreso automotriz? </a:t>
            </a:r>
            <a:endParaRPr sz="16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1dee880da3_1_5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Normalización</a:t>
            </a: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 del modelado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07" name="Google Shape;607;g11dee880da3_1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3675"/>
            <a:ext cx="8839202" cy="2001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1df730ec87_1_8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Normalización del modelado 2FN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13" name="Google Shape;613;g11df730ec87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3675"/>
            <a:ext cx="8839200" cy="1541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1df730ec87_1_15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Normalización del modelado 3FN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19" name="Google Shape;619;g11df730ec87_1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3675"/>
            <a:ext cx="8839203" cy="2275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20953d1be0_2_1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Normalización del modelado 3FN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25" name="Google Shape;625;g120953d1be0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46825"/>
            <a:ext cx="8839203" cy="2275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20953d1be0_2_7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Normalización del modelado 3FN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31" name="Google Shape;631;g120953d1be0_2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3675"/>
            <a:ext cx="8839201" cy="2872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1dee880da3_1_9"/>
          <p:cNvSpPr txBox="1"/>
          <p:nvPr>
            <p:ph type="title"/>
          </p:nvPr>
        </p:nvSpPr>
        <p:spPr>
          <a:xfrm>
            <a:off x="1314125" y="161850"/>
            <a:ext cx="7030500" cy="6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MER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7" name="Google Shape;637;g11dee880da3_1_9"/>
          <p:cNvSpPr txBox="1"/>
          <p:nvPr/>
        </p:nvSpPr>
        <p:spPr>
          <a:xfrm>
            <a:off x="1497500" y="4518325"/>
            <a:ext cx="722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g11dee880da3_1_9"/>
          <p:cNvSpPr txBox="1"/>
          <p:nvPr/>
        </p:nvSpPr>
        <p:spPr>
          <a:xfrm>
            <a:off x="1525000" y="4564800"/>
            <a:ext cx="585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Herramienta Dia modelo entidad </a:t>
            </a: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relación</a:t>
            </a: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39" name="Google Shape;639;g11dee880da3_1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5000" y="868875"/>
            <a:ext cx="3588250" cy="369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1dee880da3_1_18"/>
          <p:cNvSpPr txBox="1"/>
          <p:nvPr>
            <p:ph type="title"/>
          </p:nvPr>
        </p:nvSpPr>
        <p:spPr>
          <a:xfrm>
            <a:off x="1195875" y="18782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Modelo relacional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45" name="Google Shape;645;g11dee880da3_1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976" y="879675"/>
            <a:ext cx="5566300" cy="399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1dee880da3_1_22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Diccionario de datos</a:t>
            </a: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1" name="Google Shape;651;g11dee880da3_1_22"/>
          <p:cNvSpPr txBox="1"/>
          <p:nvPr/>
        </p:nvSpPr>
        <p:spPr>
          <a:xfrm>
            <a:off x="1021250" y="4560500"/>
            <a:ext cx="716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Link diccionario de datos completo: </a:t>
            </a:r>
            <a:r>
              <a:rPr i="1" lang="es">
                <a:latin typeface="Times New Roman"/>
                <a:ea typeface="Times New Roman"/>
                <a:cs typeface="Times New Roman"/>
                <a:sym typeface="Times New Roman"/>
              </a:rPr>
              <a:t>file:///C:/Users/soo20/Documents/CARFOX%20D.html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52" name="Google Shape;652;g11dee880da3_1_22"/>
          <p:cNvPicPr preferRelativeResize="0"/>
          <p:nvPr/>
        </p:nvPicPr>
        <p:blipFill rotWithShape="1">
          <a:blip r:embed="rId3">
            <a:alphaModFix/>
          </a:blip>
          <a:srcRect b="11824" l="0" r="0" t="7568"/>
          <a:stretch/>
        </p:blipFill>
        <p:spPr>
          <a:xfrm>
            <a:off x="1183052" y="1001398"/>
            <a:ext cx="7512552" cy="340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20953d1be0_1_8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Diccionario de datos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8" name="Google Shape;658;g120953d1be0_1_8"/>
          <p:cNvSpPr txBox="1"/>
          <p:nvPr/>
        </p:nvSpPr>
        <p:spPr>
          <a:xfrm>
            <a:off x="1021250" y="4560500"/>
            <a:ext cx="716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Link diccionario de datos completo: </a:t>
            </a:r>
            <a:r>
              <a:rPr i="1" lang="es">
                <a:latin typeface="Times New Roman"/>
                <a:ea typeface="Times New Roman"/>
                <a:cs typeface="Times New Roman"/>
                <a:sym typeface="Times New Roman"/>
              </a:rPr>
              <a:t>file:///C:/Users/soo20/Documents/CARFOX%20D.html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59" name="Google Shape;659;g120953d1be0_1_8"/>
          <p:cNvPicPr preferRelativeResize="0"/>
          <p:nvPr/>
        </p:nvPicPr>
        <p:blipFill rotWithShape="1">
          <a:blip r:embed="rId3">
            <a:alphaModFix/>
          </a:blip>
          <a:srcRect b="8192" l="0" r="0" t="14443"/>
          <a:stretch/>
        </p:blipFill>
        <p:spPr>
          <a:xfrm>
            <a:off x="1421163" y="1093088"/>
            <a:ext cx="6795773" cy="295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20953d1be0_1_15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Diccionario de datos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5" name="Google Shape;665;g120953d1be0_1_15"/>
          <p:cNvSpPr txBox="1"/>
          <p:nvPr/>
        </p:nvSpPr>
        <p:spPr>
          <a:xfrm>
            <a:off x="1021250" y="4560500"/>
            <a:ext cx="716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Link diccionario de datos completo: </a:t>
            </a:r>
            <a:r>
              <a:rPr i="1" lang="es">
                <a:latin typeface="Times New Roman"/>
                <a:ea typeface="Times New Roman"/>
                <a:cs typeface="Times New Roman"/>
                <a:sym typeface="Times New Roman"/>
              </a:rPr>
              <a:t>file:///C:/Users/soo20/Documents/CARFOX%20D.html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66" name="Google Shape;666;g120953d1be0_1_15"/>
          <p:cNvPicPr preferRelativeResize="0"/>
          <p:nvPr/>
        </p:nvPicPr>
        <p:blipFill rotWithShape="1">
          <a:blip r:embed="rId3">
            <a:alphaModFix/>
          </a:blip>
          <a:srcRect b="4022" l="0" r="0" t="41543"/>
          <a:stretch/>
        </p:blipFill>
        <p:spPr>
          <a:xfrm>
            <a:off x="1168176" y="1453912"/>
            <a:ext cx="7301750" cy="223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Objetivo General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7" name="Google Shape;317;p9"/>
          <p:cNvSpPr txBox="1"/>
          <p:nvPr>
            <p:ph idx="1" type="body"/>
          </p:nvPr>
        </p:nvSpPr>
        <p:spPr>
          <a:xfrm>
            <a:off x="601500" y="1300950"/>
            <a:ext cx="3970500" cy="3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1203"/>
              <a:buNone/>
            </a:pPr>
            <a:r>
              <a:rPr lang="es" sz="1902">
                <a:latin typeface="Times New Roman"/>
                <a:ea typeface="Times New Roman"/>
                <a:cs typeface="Times New Roman"/>
                <a:sym typeface="Times New Roman"/>
              </a:rPr>
              <a:t>Desarrollar </a:t>
            </a:r>
            <a:r>
              <a:rPr lang="es" sz="1902">
                <a:latin typeface="Times New Roman"/>
                <a:ea typeface="Times New Roman"/>
                <a:cs typeface="Times New Roman"/>
                <a:sym typeface="Times New Roman"/>
              </a:rPr>
              <a:t> un sistema de información el cual permita brindar el acceso a un inventario de </a:t>
            </a:r>
            <a:r>
              <a:rPr lang="es" sz="1902">
                <a:latin typeface="Times New Roman"/>
                <a:ea typeface="Times New Roman"/>
                <a:cs typeface="Times New Roman"/>
                <a:sym typeface="Times New Roman"/>
              </a:rPr>
              <a:t>restauración</a:t>
            </a:r>
            <a:r>
              <a:rPr lang="es" sz="1902">
                <a:latin typeface="Times New Roman"/>
                <a:ea typeface="Times New Roman"/>
                <a:cs typeface="Times New Roman"/>
                <a:sym typeface="Times New Roman"/>
              </a:rPr>
              <a:t> automotriz con el fin de documentar el estado de ingreso y salida de los </a:t>
            </a:r>
            <a:r>
              <a:rPr lang="es" sz="1902">
                <a:latin typeface="Times New Roman"/>
                <a:ea typeface="Times New Roman"/>
                <a:cs typeface="Times New Roman"/>
                <a:sym typeface="Times New Roman"/>
              </a:rPr>
              <a:t>automóviles</a:t>
            </a:r>
            <a:r>
              <a:rPr lang="es" sz="1902">
                <a:latin typeface="Times New Roman"/>
                <a:ea typeface="Times New Roman"/>
                <a:cs typeface="Times New Roman"/>
                <a:sym typeface="Times New Roman"/>
              </a:rPr>
              <a:t>, así como el registro de herramientas y repuestos.</a:t>
            </a:r>
            <a:endParaRPr b="1" sz="1902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8" name="Google Shape;31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3925" y="1923900"/>
            <a:ext cx="3563400" cy="178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19" name="Google Shape;319;p9"/>
          <p:cNvSpPr txBox="1"/>
          <p:nvPr/>
        </p:nvSpPr>
        <p:spPr>
          <a:xfrm>
            <a:off x="4898575" y="1250925"/>
            <a:ext cx="274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Figura 3</a:t>
            </a:r>
            <a:endParaRPr b="1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 general</a:t>
            </a:r>
            <a:endParaRPr b="0" i="1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0" name="Google Shape;320;p9"/>
          <p:cNvSpPr txBox="1"/>
          <p:nvPr/>
        </p:nvSpPr>
        <p:spPr>
          <a:xfrm>
            <a:off x="5026300" y="3824775"/>
            <a:ext cx="231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Nota.este gráfico demuestra, la puntualidad de los objetivos.concepto. </a:t>
            </a:r>
            <a:r>
              <a:rPr b="0" i="0" lang="es" sz="9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Etece(2021)</a:t>
            </a:r>
            <a:endParaRPr b="0" i="0" sz="900" u="none" cap="none" strike="noStrik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1f62b834c7_0_0"/>
          <p:cNvSpPr txBox="1"/>
          <p:nvPr>
            <p:ph type="title"/>
          </p:nvPr>
        </p:nvSpPr>
        <p:spPr>
          <a:xfrm>
            <a:off x="1303813" y="3509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Diagrama de Clases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72" name="Google Shape;672;g11f62b834c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8777" y="894225"/>
            <a:ext cx="5120574" cy="3669125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g11f62b834c7_0_0"/>
          <p:cNvSpPr txBox="1"/>
          <p:nvPr/>
        </p:nvSpPr>
        <p:spPr>
          <a:xfrm>
            <a:off x="2129575" y="4499675"/>
            <a:ext cx="5723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imes New Roman"/>
                <a:ea typeface="Times New Roman"/>
                <a:cs typeface="Times New Roman"/>
                <a:sym typeface="Times New Roman"/>
              </a:rPr>
              <a:t>Herramienta StarUML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2092c5aaaf_0_8"/>
          <p:cNvSpPr txBox="1"/>
          <p:nvPr>
            <p:ph type="title"/>
          </p:nvPr>
        </p:nvSpPr>
        <p:spPr>
          <a:xfrm>
            <a:off x="1303813" y="3509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Project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79" name="Google Shape;679;g12092c5aaaf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25" y="1251025"/>
            <a:ext cx="7241952" cy="2967550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g12092c5aaaf_0_8"/>
          <p:cNvSpPr txBox="1"/>
          <p:nvPr/>
        </p:nvSpPr>
        <p:spPr>
          <a:xfrm>
            <a:off x="1667300" y="4442825"/>
            <a:ext cx="585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Herramienta trabajada project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2092c5aaaf_0_12"/>
          <p:cNvSpPr txBox="1"/>
          <p:nvPr>
            <p:ph type="title"/>
          </p:nvPr>
        </p:nvSpPr>
        <p:spPr>
          <a:xfrm>
            <a:off x="1303813" y="3509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Diagrama despliegue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86" name="Google Shape;686;g12092c5aaaf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1938" y="1113050"/>
            <a:ext cx="5940125" cy="369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Referencias Bibliográficas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2" name="Google Shape;692;p13"/>
          <p:cNvSpPr txBox="1"/>
          <p:nvPr>
            <p:ph idx="1" type="body"/>
          </p:nvPr>
        </p:nvSpPr>
        <p:spPr>
          <a:xfrm>
            <a:off x="1226200" y="1482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7083"/>
              <a:buNone/>
            </a:pPr>
            <a:r>
              <a:t/>
            </a:r>
            <a:endParaRPr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7083"/>
              <a:buNone/>
            </a:pPr>
            <a:r>
              <a:rPr lang="e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Información acerca del funcionamiento del sistema de información:</a:t>
            </a:r>
            <a:endParaRPr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7083"/>
              <a:buNone/>
            </a:pPr>
            <a:r>
              <a:rPr lang="e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SENA SOFIA PLUS:</a:t>
            </a:r>
            <a:endParaRPr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7083"/>
              <a:buNone/>
            </a:pPr>
            <a:r>
              <a:rPr lang="es" sz="48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http://oferta.senasofiaplus.edu.co/sofia-oferta/</a:t>
            </a:r>
            <a:endParaRPr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27083"/>
              <a:buNone/>
            </a:pPr>
            <a:r>
              <a:rPr lang="e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Coalla, M. (2017). </a:t>
            </a:r>
            <a:r>
              <a:rPr i="1" lang="e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Gestión de inventarios .</a:t>
            </a:r>
            <a:r>
              <a:rPr lang="e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Ediciones Paraninfo.</a:t>
            </a:r>
            <a:endParaRPr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27083"/>
              <a:buNone/>
            </a:pPr>
            <a:r>
              <a:t/>
            </a:r>
            <a:endParaRPr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8333"/>
              <a:buNone/>
            </a:pPr>
            <a:r>
              <a:rPr lang="e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Moreno, D. (25 de 10 de 2018). </a:t>
            </a:r>
            <a:r>
              <a:rPr i="1" lang="e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alumnos</a:t>
            </a:r>
            <a:r>
              <a:rPr lang="e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Obtenido de alumnos: http://alumnos.unir.net/alfredopascualpuertolas/2019/01/23/ejemplos-de-encuestas/</a:t>
            </a:r>
            <a:endParaRPr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8333"/>
              <a:buNone/>
            </a:pPr>
            <a:r>
              <a:rPr lang="e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Team, M. (24 de 9 de 2019). </a:t>
            </a:r>
            <a:r>
              <a:rPr i="1" lang="e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microsoft</a:t>
            </a:r>
            <a:r>
              <a:rPr lang="e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Obtenido de microsoft: https://www.microsoft.com/es-ar/microsoft-365/business-insights-ideas/resources/guide-to-uml-diagramming-and-database-modeling</a:t>
            </a:r>
            <a:endParaRPr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181"/>
              <a:buNone/>
            </a:pPr>
            <a:r>
              <a:t/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181"/>
              <a:buNone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8333"/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0"/>
          <p:cNvSpPr txBox="1"/>
          <p:nvPr>
            <p:ph type="title"/>
          </p:nvPr>
        </p:nvSpPr>
        <p:spPr>
          <a:xfrm>
            <a:off x="1168300" y="604838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Objetivos Específicos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6" name="Google Shape;326;p10"/>
          <p:cNvSpPr txBox="1"/>
          <p:nvPr>
            <p:ph idx="1" type="body"/>
          </p:nvPr>
        </p:nvSpPr>
        <p:spPr>
          <a:xfrm>
            <a:off x="668275" y="1761300"/>
            <a:ext cx="4023600" cy="3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826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42"/>
              <a:buFont typeface="Times New Roman"/>
              <a:buChar char="●"/>
            </a:pPr>
            <a:r>
              <a:rPr lang="es" sz="2042">
                <a:latin typeface="Times New Roman"/>
                <a:ea typeface="Times New Roman"/>
                <a:cs typeface="Times New Roman"/>
                <a:sym typeface="Times New Roman"/>
              </a:rPr>
              <a:t>Gestionar un check in </a:t>
            </a:r>
            <a:r>
              <a:rPr lang="es" sz="2042">
                <a:latin typeface="Times New Roman"/>
                <a:ea typeface="Times New Roman"/>
                <a:cs typeface="Times New Roman"/>
                <a:sym typeface="Times New Roman"/>
              </a:rPr>
              <a:t> y un check up</a:t>
            </a:r>
            <a:r>
              <a:rPr lang="es" sz="2042">
                <a:latin typeface="Times New Roman"/>
                <a:ea typeface="Times New Roman"/>
                <a:cs typeface="Times New Roman"/>
                <a:sym typeface="Times New Roman"/>
              </a:rPr>
              <a:t> del ingreso y salida de </a:t>
            </a:r>
            <a:r>
              <a:rPr lang="es" sz="2042">
                <a:latin typeface="Times New Roman"/>
                <a:ea typeface="Times New Roman"/>
                <a:cs typeface="Times New Roman"/>
                <a:sym typeface="Times New Roman"/>
              </a:rPr>
              <a:t>automóviles.</a:t>
            </a:r>
            <a:endParaRPr sz="2042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826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42"/>
              <a:buFont typeface="Times New Roman"/>
              <a:buChar char="●"/>
            </a:pPr>
            <a:r>
              <a:rPr lang="es" sz="2042">
                <a:latin typeface="Times New Roman"/>
                <a:ea typeface="Times New Roman"/>
                <a:cs typeface="Times New Roman"/>
                <a:sym typeface="Times New Roman"/>
              </a:rPr>
              <a:t>Registro de herramientas, y repuestos.</a:t>
            </a:r>
            <a:endParaRPr sz="2042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8344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42"/>
              <a:buFont typeface="Times New Roman"/>
              <a:buChar char="●"/>
            </a:pPr>
            <a:r>
              <a:rPr lang="es" sz="2042">
                <a:latin typeface="Times New Roman"/>
                <a:ea typeface="Times New Roman"/>
                <a:cs typeface="Times New Roman"/>
                <a:sym typeface="Times New Roman"/>
              </a:rPr>
              <a:t>Generar informes de los check in y check up de cada </a:t>
            </a:r>
            <a:r>
              <a:rPr lang="es" sz="2042">
                <a:latin typeface="Times New Roman"/>
                <a:ea typeface="Times New Roman"/>
                <a:cs typeface="Times New Roman"/>
                <a:sym typeface="Times New Roman"/>
              </a:rPr>
              <a:t>automóvil</a:t>
            </a:r>
            <a:r>
              <a:rPr lang="es" sz="2042">
                <a:latin typeface="Times New Roman"/>
                <a:ea typeface="Times New Roman"/>
                <a:cs typeface="Times New Roman"/>
                <a:sym typeface="Times New Roman"/>
              </a:rPr>
              <a:t> a un tiempo determinado.</a:t>
            </a:r>
            <a:endParaRPr sz="2042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7" name="Google Shape;32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8300" y="1618100"/>
            <a:ext cx="2836475" cy="2836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0"/>
          <p:cNvSpPr txBox="1"/>
          <p:nvPr/>
        </p:nvSpPr>
        <p:spPr>
          <a:xfrm>
            <a:off x="5278300" y="1064000"/>
            <a:ext cx="248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Figura 4</a:t>
            </a:r>
            <a:endParaRPr b="1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Objetivos específicos</a:t>
            </a:r>
            <a:endParaRPr b="0" i="1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9" name="Google Shape;329;p10"/>
          <p:cNvSpPr txBox="1"/>
          <p:nvPr/>
        </p:nvSpPr>
        <p:spPr>
          <a:xfrm>
            <a:off x="5278300" y="4500600"/>
            <a:ext cx="297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Nota. Esta imagen puede demostrara lo anterior visto en el texto. zamora(2014).</a:t>
            </a:r>
            <a:endParaRPr b="0" i="0" sz="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1"/>
          <p:cNvSpPr txBox="1"/>
          <p:nvPr>
            <p:ph type="title"/>
          </p:nvPr>
        </p:nvSpPr>
        <p:spPr>
          <a:xfrm>
            <a:off x="122865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Justificación: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5" name="Google Shape;335;p11"/>
          <p:cNvSpPr txBox="1"/>
          <p:nvPr>
            <p:ph idx="1" type="body"/>
          </p:nvPr>
        </p:nvSpPr>
        <p:spPr>
          <a:xfrm>
            <a:off x="1228650" y="1700125"/>
            <a:ext cx="40035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5"/>
              <a:buNone/>
            </a:pPr>
            <a:r>
              <a:rPr lang="es" sz="2020">
                <a:latin typeface="Times New Roman"/>
                <a:ea typeface="Times New Roman"/>
                <a:cs typeface="Times New Roman"/>
                <a:sym typeface="Times New Roman"/>
              </a:rPr>
              <a:t>Al crear el check in y check up con aportes visuales del estado del </a:t>
            </a:r>
            <a:r>
              <a:rPr lang="es" sz="2020">
                <a:latin typeface="Times New Roman"/>
                <a:ea typeface="Times New Roman"/>
                <a:cs typeface="Times New Roman"/>
                <a:sym typeface="Times New Roman"/>
              </a:rPr>
              <a:t>vehículo, un registro de herramientas y repuestos, se evitan las pérdidas</a:t>
            </a:r>
            <a:r>
              <a:rPr lang="es" sz="2020">
                <a:latin typeface="Times New Roman"/>
                <a:ea typeface="Times New Roman"/>
                <a:cs typeface="Times New Roman"/>
                <a:sym typeface="Times New Roman"/>
              </a:rPr>
              <a:t> materiales y </a:t>
            </a:r>
            <a:r>
              <a:rPr lang="es" sz="2020">
                <a:latin typeface="Times New Roman"/>
                <a:ea typeface="Times New Roman"/>
                <a:cs typeface="Times New Roman"/>
                <a:sym typeface="Times New Roman"/>
              </a:rPr>
              <a:t>económicas.</a:t>
            </a:r>
            <a:r>
              <a:rPr lang="es" sz="202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0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0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6" name="Google Shape;336;p11"/>
          <p:cNvSpPr txBox="1"/>
          <p:nvPr/>
        </p:nvSpPr>
        <p:spPr>
          <a:xfrm>
            <a:off x="5763325" y="1043775"/>
            <a:ext cx="200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Figura 5</a:t>
            </a:r>
            <a:endParaRPr b="1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Introducción</a:t>
            </a:r>
            <a:endParaRPr b="0" i="1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7" name="Google Shape;337;p11"/>
          <p:cNvSpPr txBox="1"/>
          <p:nvPr/>
        </p:nvSpPr>
        <p:spPr>
          <a:xfrm>
            <a:off x="5738750" y="3611325"/>
            <a:ext cx="313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Nota. En la siguiente imagen podemos identificar un símbolo directo de justificación.Lopez( 2021).</a:t>
            </a:r>
            <a:endParaRPr b="0" i="0" sz="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8" name="Google Shape;33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7175" y="1582850"/>
            <a:ext cx="1977800" cy="19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2"/>
          <p:cNvSpPr/>
          <p:nvPr/>
        </p:nvSpPr>
        <p:spPr>
          <a:xfrm>
            <a:off x="1096575" y="1183650"/>
            <a:ext cx="2573100" cy="18423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12"/>
          <p:cNvSpPr txBox="1"/>
          <p:nvPr>
            <p:ph type="title"/>
          </p:nvPr>
        </p:nvSpPr>
        <p:spPr>
          <a:xfrm>
            <a:off x="1056750" y="345425"/>
            <a:ext cx="70305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Delimitación y alcance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5" name="Google Shape;345;p12"/>
          <p:cNvSpPr txBox="1"/>
          <p:nvPr>
            <p:ph idx="1" type="body"/>
          </p:nvPr>
        </p:nvSpPr>
        <p:spPr>
          <a:xfrm>
            <a:off x="1256475" y="1371250"/>
            <a:ext cx="2253300" cy="14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25"/>
              <a:buNone/>
            </a:pPr>
            <a:r>
              <a:rPr lang="es" sz="1293">
                <a:solidFill>
                  <a:srgbClr val="2021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Desarrollaremos un sistema de información para la empresa motors company (empresa automotriz), buscamos que con el  correcto uso  podamos cumplir con los objetivos planteados.</a:t>
            </a:r>
            <a:endParaRPr sz="1293">
              <a:solidFill>
                <a:srgbClr val="20212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25"/>
              <a:buNone/>
            </a:pPr>
            <a:r>
              <a:rPr lang="es" sz="725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72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325"/>
              <a:buNone/>
            </a:pPr>
            <a:r>
              <a:t/>
            </a:r>
            <a:endParaRPr sz="625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6" name="Google Shape;34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78924" y="1911663"/>
            <a:ext cx="1695899" cy="1406312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12"/>
          <p:cNvSpPr txBox="1"/>
          <p:nvPr/>
        </p:nvSpPr>
        <p:spPr>
          <a:xfrm>
            <a:off x="7319850" y="1020625"/>
            <a:ext cx="1695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Figura 6</a:t>
            </a:r>
            <a:endParaRPr b="1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Alcance</a:t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8" name="Google Shape;348;p12"/>
          <p:cNvSpPr txBox="1"/>
          <p:nvPr/>
        </p:nvSpPr>
        <p:spPr>
          <a:xfrm>
            <a:off x="7175975" y="3931100"/>
            <a:ext cx="1592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Nota. Cumplir con las metas </a:t>
            </a:r>
            <a:endParaRPr b="0" i="0" sz="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planteadas.Juárez(2017).</a:t>
            </a:r>
            <a:endParaRPr b="0" i="0" sz="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9" name="Google Shape;349;p12"/>
          <p:cNvSpPr/>
          <p:nvPr/>
        </p:nvSpPr>
        <p:spPr>
          <a:xfrm>
            <a:off x="3897625" y="1504900"/>
            <a:ext cx="2134800" cy="117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12"/>
          <p:cNvSpPr txBox="1"/>
          <p:nvPr/>
        </p:nvSpPr>
        <p:spPr>
          <a:xfrm>
            <a:off x="3952825" y="1520950"/>
            <a:ext cx="20244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s" sz="155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 tiempo estipulado para el desarrollo de proyecto es de: </a:t>
            </a:r>
            <a:r>
              <a:rPr lang="es" sz="1550">
                <a:latin typeface="Times New Roman"/>
                <a:ea typeface="Times New Roman"/>
                <a:cs typeface="Times New Roman"/>
                <a:sym typeface="Times New Roman"/>
              </a:rPr>
              <a:t>5 trimestres </a:t>
            </a:r>
            <a:r>
              <a:rPr b="0" i="0" lang="es" sz="155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0" i="0" sz="15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1" name="Google Shape;351;p12"/>
          <p:cNvSpPr/>
          <p:nvPr/>
        </p:nvSpPr>
        <p:spPr>
          <a:xfrm>
            <a:off x="4416075" y="3317975"/>
            <a:ext cx="1811400" cy="12321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s" sz="125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Funciones:</a:t>
            </a:r>
            <a:endParaRPr b="0" i="0" sz="12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79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Times New Roman"/>
              <a:buChar char="●"/>
            </a:pPr>
            <a:r>
              <a:rPr b="0" i="0" lang="es" sz="125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Inventario.</a:t>
            </a:r>
            <a:endParaRPr b="0" i="0" sz="12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79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Times New Roman"/>
              <a:buChar char="●"/>
            </a:pPr>
            <a:r>
              <a:rPr b="0" i="0" lang="es" sz="125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Reporte.</a:t>
            </a:r>
            <a:endParaRPr b="0" i="0" sz="12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79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50"/>
              <a:buFont typeface="Times New Roman"/>
              <a:buChar char="●"/>
            </a:pPr>
            <a:r>
              <a:rPr lang="es" sz="1250">
                <a:latin typeface="Times New Roman"/>
                <a:ea typeface="Times New Roman"/>
                <a:cs typeface="Times New Roman"/>
                <a:sym typeface="Times New Roman"/>
              </a:rPr>
              <a:t>Check In</a:t>
            </a:r>
            <a:endParaRPr sz="12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79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50"/>
              <a:buFont typeface="Times New Roman"/>
              <a:buChar char="●"/>
            </a:pPr>
            <a:r>
              <a:rPr lang="es" sz="1250">
                <a:latin typeface="Times New Roman"/>
                <a:ea typeface="Times New Roman"/>
                <a:cs typeface="Times New Roman"/>
                <a:sym typeface="Times New Roman"/>
              </a:rPr>
              <a:t>Check Up</a:t>
            </a:r>
            <a:endParaRPr sz="12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2" name="Google Shape;352;p12"/>
          <p:cNvSpPr/>
          <p:nvPr/>
        </p:nvSpPr>
        <p:spPr>
          <a:xfrm>
            <a:off x="1171650" y="3232975"/>
            <a:ext cx="2573100" cy="15690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s" sz="115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 procesos que apoyaran:</a:t>
            </a:r>
            <a:endParaRPr b="0" i="0" sz="11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16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Times New Roman"/>
              <a:buChar char="●"/>
            </a:pPr>
            <a:r>
              <a:rPr b="0" i="0" lang="es" sz="115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Orden, control </a:t>
            </a:r>
            <a:r>
              <a:rPr lang="es" sz="1150">
                <a:latin typeface="Times New Roman"/>
                <a:ea typeface="Times New Roman"/>
                <a:cs typeface="Times New Roman"/>
                <a:sym typeface="Times New Roman"/>
              </a:rPr>
              <a:t>y </a:t>
            </a:r>
            <a:r>
              <a:rPr lang="es" sz="1150">
                <a:latin typeface="Times New Roman"/>
                <a:ea typeface="Times New Roman"/>
                <a:cs typeface="Times New Roman"/>
                <a:sym typeface="Times New Roman"/>
              </a:rPr>
              <a:t>evolución</a:t>
            </a:r>
            <a:r>
              <a:rPr lang="es" sz="115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11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s" sz="115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Áreas que no se apoyan:</a:t>
            </a:r>
            <a:endParaRPr b="0" i="0" sz="11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16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Times New Roman"/>
              <a:buChar char="●"/>
            </a:pPr>
            <a:r>
              <a:rPr b="0" i="0" lang="es" sz="115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Publicidad.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